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37"/>
  </p:notesMasterIdLst>
  <p:sldIdLst>
    <p:sldId id="256" r:id="rId2"/>
    <p:sldId id="277" r:id="rId3"/>
    <p:sldId id="276" r:id="rId4"/>
    <p:sldId id="296" r:id="rId5"/>
    <p:sldId id="257" r:id="rId6"/>
    <p:sldId id="258" r:id="rId7"/>
    <p:sldId id="259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93" r:id="rId21"/>
    <p:sldId id="273" r:id="rId22"/>
    <p:sldId id="274" r:id="rId23"/>
    <p:sldId id="275" r:id="rId24"/>
    <p:sldId id="282" r:id="rId25"/>
    <p:sldId id="295" r:id="rId26"/>
    <p:sldId id="297" r:id="rId27"/>
    <p:sldId id="294" r:id="rId28"/>
    <p:sldId id="281" r:id="rId29"/>
    <p:sldId id="278" r:id="rId30"/>
    <p:sldId id="279" r:id="rId31"/>
    <p:sldId id="283" r:id="rId32"/>
    <p:sldId id="284" r:id="rId33"/>
    <p:sldId id="285" r:id="rId34"/>
    <p:sldId id="286" r:id="rId35"/>
    <p:sldId id="288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228" autoAdjust="0"/>
  </p:normalViewPr>
  <p:slideViewPr>
    <p:cSldViewPr snapToGrid="0">
      <p:cViewPr varScale="1">
        <p:scale>
          <a:sx n="66" d="100"/>
          <a:sy n="66" d="100"/>
        </p:scale>
        <p:origin x="8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8DB7E-4452-4B13-AE04-8EB7ED6F0AFA}" type="datetimeFigureOut">
              <a:rPr lang="ru-RU" smtClean="0"/>
              <a:t>30.06.2018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2B332-F161-44E1-8F1A-3CCD24E3F8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591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2B332-F161-44E1-8F1A-3CCD24E3F888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40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DFF3ECA-1312-4F31-9A97-3EAA4573B64A}" type="datetimeFigureOut">
              <a:rPr lang="ru-RU" smtClean="0"/>
              <a:t>30.06.2018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4CA9181-F6C2-4CDD-B106-D3CD7B951DE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896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3ECA-1312-4F31-9A97-3EAA4573B64A}" type="datetimeFigureOut">
              <a:rPr lang="ru-RU" smtClean="0"/>
              <a:t>30.06.2018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A9181-F6C2-4CDD-B106-D3CD7B951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410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3ECA-1312-4F31-9A97-3EAA4573B64A}" type="datetimeFigureOut">
              <a:rPr lang="ru-RU" smtClean="0"/>
              <a:t>30.06.2018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A9181-F6C2-4CDD-B106-D3CD7B951DE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702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3ECA-1312-4F31-9A97-3EAA4573B64A}" type="datetimeFigureOut">
              <a:rPr lang="ru-RU" smtClean="0"/>
              <a:t>30.06.2018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A9181-F6C2-4CDD-B106-D3CD7B951DE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575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3ECA-1312-4F31-9A97-3EAA4573B64A}" type="datetimeFigureOut">
              <a:rPr lang="ru-RU" smtClean="0"/>
              <a:t>30.06.2018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A9181-F6C2-4CDD-B106-D3CD7B951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932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3ECA-1312-4F31-9A97-3EAA4573B64A}" type="datetimeFigureOut">
              <a:rPr lang="ru-RU" smtClean="0"/>
              <a:t>30.06.2018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A9181-F6C2-4CDD-B106-D3CD7B951DE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961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3ECA-1312-4F31-9A97-3EAA4573B64A}" type="datetimeFigureOut">
              <a:rPr lang="ru-RU" smtClean="0"/>
              <a:t>30.06.2018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A9181-F6C2-4CDD-B106-D3CD7B951DE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8450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3ECA-1312-4F31-9A97-3EAA4573B64A}" type="datetimeFigureOut">
              <a:rPr lang="ru-RU" smtClean="0"/>
              <a:t>30.06.2018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A9181-F6C2-4CDD-B106-D3CD7B951DE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12589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3ECA-1312-4F31-9A97-3EAA4573B64A}" type="datetimeFigureOut">
              <a:rPr lang="ru-RU" smtClean="0"/>
              <a:t>30.06.2018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A9181-F6C2-4CDD-B106-D3CD7B951DE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719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3ECA-1312-4F31-9A97-3EAA4573B64A}" type="datetimeFigureOut">
              <a:rPr lang="ru-RU" smtClean="0"/>
              <a:t>30.06.2018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A9181-F6C2-4CDD-B106-D3CD7B951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919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3ECA-1312-4F31-9A97-3EAA4573B64A}" type="datetimeFigureOut">
              <a:rPr lang="ru-RU" smtClean="0"/>
              <a:t>30.06.2018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A9181-F6C2-4CDD-B106-D3CD7B951DE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751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3ECA-1312-4F31-9A97-3EAA4573B64A}" type="datetimeFigureOut">
              <a:rPr lang="ru-RU" smtClean="0"/>
              <a:t>30.06.2018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A9181-F6C2-4CDD-B106-D3CD7B951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334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3ECA-1312-4F31-9A97-3EAA4573B64A}" type="datetimeFigureOut">
              <a:rPr lang="ru-RU" smtClean="0"/>
              <a:t>30.06.2018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A9181-F6C2-4CDD-B106-D3CD7B951DE1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113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3ECA-1312-4F31-9A97-3EAA4573B64A}" type="datetimeFigureOut">
              <a:rPr lang="ru-RU" smtClean="0"/>
              <a:t>30.06.2018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A9181-F6C2-4CDD-B106-D3CD7B951DE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8005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3ECA-1312-4F31-9A97-3EAA4573B64A}" type="datetimeFigureOut">
              <a:rPr lang="ru-RU" smtClean="0"/>
              <a:t>30.06.2018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A9181-F6C2-4CDD-B106-D3CD7B951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010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3ECA-1312-4F31-9A97-3EAA4573B64A}" type="datetimeFigureOut">
              <a:rPr lang="ru-RU" smtClean="0"/>
              <a:t>30.06.2018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A9181-F6C2-4CDD-B106-D3CD7B951DE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968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F3ECA-1312-4F31-9A97-3EAA4573B64A}" type="datetimeFigureOut">
              <a:rPr lang="ru-RU" smtClean="0"/>
              <a:t>30.06.2018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A9181-F6C2-4CDD-B106-D3CD7B951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571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DFF3ECA-1312-4F31-9A97-3EAA4573B64A}" type="datetimeFigureOut">
              <a:rPr lang="ru-RU" smtClean="0"/>
              <a:t>30.06.2018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CA9181-F6C2-4CDD-B106-D3CD7B951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325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34" y="450377"/>
            <a:ext cx="12287534" cy="58958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95534" y="2142217"/>
            <a:ext cx="12287534" cy="3139321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66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Кафе здорового питания</a:t>
            </a:r>
            <a:endParaRPr lang="en-US" sz="6600" b="1" cap="none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66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«Гармония</a:t>
            </a:r>
            <a:r>
              <a:rPr lang="ru-RU" sz="6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»</a:t>
            </a:r>
            <a:endParaRPr lang="en-US" sz="6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6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healthy-bar</a:t>
            </a:r>
            <a:r>
              <a:rPr lang="ru-RU" sz="66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endParaRPr lang="ru-RU" sz="66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4688" y="776575"/>
            <a:ext cx="5100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endParaRPr lang="ru-RU" sz="5400" b="0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79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33" y="464024"/>
            <a:ext cx="12287534" cy="58958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" y="2967335"/>
            <a:ext cx="12192000" cy="25853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6. Учитывая сегодняшний ритм жизни, люди стали чаще питаться вне дома.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8337" y="792350"/>
            <a:ext cx="835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</a:t>
            </a:r>
            <a:endParaRPr lang="ru-RU" sz="5400" b="0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066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34" y="477672"/>
            <a:ext cx="12287534" cy="58958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95534" y="1786235"/>
            <a:ext cx="4415122" cy="1754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Меню</a:t>
            </a:r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</a:t>
            </a:r>
            <a:endParaRPr lang="ru-RU" sz="54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r>
              <a:rPr lang="ru-R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1. </a:t>
            </a:r>
            <a:r>
              <a:rPr lang="ru-RU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Сендвичи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587" y="2046385"/>
            <a:ext cx="7872413" cy="43271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8337" y="792350"/>
            <a:ext cx="835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11</a:t>
            </a:r>
            <a:endParaRPr lang="ru-RU" sz="5400" b="0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658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34" y="477672"/>
            <a:ext cx="12287534" cy="58958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4856" y="2129135"/>
            <a:ext cx="3828292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2. Завтраки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1" y="3052465"/>
            <a:ext cx="10960100" cy="301813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8337" y="792350"/>
            <a:ext cx="835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12</a:t>
            </a:r>
            <a:endParaRPr lang="ru-RU" sz="5400" b="0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376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34" y="477672"/>
            <a:ext cx="12287534" cy="58958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8547" y="2129135"/>
            <a:ext cx="3196709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3. Салаты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19" y="3210267"/>
            <a:ext cx="10909027" cy="300543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8337" y="792350"/>
            <a:ext cx="835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13</a:t>
            </a:r>
            <a:endParaRPr lang="ru-RU" sz="5400" b="0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104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34" y="477672"/>
            <a:ext cx="12287534" cy="58958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226845"/>
            <a:ext cx="2973581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4. Супы 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798" y="3184288"/>
            <a:ext cx="11110290" cy="25942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8337" y="792350"/>
            <a:ext cx="835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14</a:t>
            </a:r>
            <a:endParaRPr lang="ru-RU" sz="5400" b="0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642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34" y="477672"/>
            <a:ext cx="12287534" cy="58958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108969"/>
            <a:ext cx="8481810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5. Соки холодного отжима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18" y="3425588"/>
            <a:ext cx="12050230" cy="9652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8337" y="792350"/>
            <a:ext cx="835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15</a:t>
            </a:r>
            <a:endParaRPr lang="ru-RU" sz="5400" b="0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053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34" y="477672"/>
            <a:ext cx="12287534" cy="58958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5108" y="1887835"/>
            <a:ext cx="6377067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6. Горячие напитки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808" y="2811165"/>
            <a:ext cx="8261492" cy="390713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8337" y="792350"/>
            <a:ext cx="835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16</a:t>
            </a:r>
            <a:endParaRPr lang="ru-RU" sz="5400" b="0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941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34" y="477672"/>
            <a:ext cx="12287534" cy="58958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280587"/>
            <a:ext cx="3740127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7. Напитки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65" y="3203917"/>
            <a:ext cx="11093736" cy="291653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8337" y="792350"/>
            <a:ext cx="835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17</a:t>
            </a:r>
            <a:endParaRPr lang="ru-RU" sz="5400" b="0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131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34" y="477672"/>
            <a:ext cx="12287534" cy="58958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328817"/>
            <a:ext cx="3648756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8. Лимонад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33" y="3252147"/>
            <a:ext cx="11811000" cy="150258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8337" y="792350"/>
            <a:ext cx="835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18</a:t>
            </a:r>
            <a:endParaRPr lang="ru-RU" sz="5400" b="0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024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34" y="477672"/>
            <a:ext cx="12287534" cy="58958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091035"/>
            <a:ext cx="3874567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9. Десерты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4567" y="2400300"/>
            <a:ext cx="8317433" cy="44577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8337" y="792350"/>
            <a:ext cx="835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19</a:t>
            </a:r>
            <a:endParaRPr lang="ru-RU" sz="5400" b="0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970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34" y="477672"/>
            <a:ext cx="12287534" cy="5895832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1903691"/>
            <a:ext cx="7147775" cy="1565223"/>
          </a:xfrm>
          <a:prstGeom prst="rect">
            <a:avLst/>
          </a:prstGeom>
          <a:solidFill>
            <a:schemeClr val="accent6">
              <a:lumMod val="60000"/>
              <a:lumOff val="40000"/>
              <a:alpha val="7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Сфера деятельности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5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Общественное питание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682942"/>
            <a:ext cx="10424577" cy="707886"/>
          </a:xfrm>
          <a:prstGeom prst="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 слоган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Гармония во всём!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4688" y="776575"/>
            <a:ext cx="5100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endParaRPr lang="ru-RU" sz="5400" b="0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528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34" y="419614"/>
            <a:ext cx="12287534" cy="58958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715680"/>
            <a:ext cx="4322017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9. </a:t>
            </a:r>
            <a:r>
              <a:rPr lang="ru-RU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Доп.Меню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639010"/>
            <a:ext cx="12192000" cy="3785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Сыроедческие</a:t>
            </a:r>
            <a:r>
              <a:rPr lang="ru-RU" sz="4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и вегетарианские </a:t>
            </a:r>
          </a:p>
          <a:p>
            <a:pPr algn="ctr"/>
            <a:r>
              <a:rPr lang="ru-RU" sz="48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блюда,десерты</a:t>
            </a:r>
            <a:r>
              <a:rPr lang="ru-RU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</a:t>
            </a:r>
          </a:p>
          <a:p>
            <a:pPr algn="ctr"/>
            <a:r>
              <a:rPr lang="ru-RU" sz="4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Меню составляется после опроса лидеров </a:t>
            </a:r>
          </a:p>
          <a:p>
            <a:pPr algn="ctr"/>
            <a:r>
              <a:rPr lang="ru-RU" sz="4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мнени</a:t>
            </a:r>
            <a:r>
              <a:rPr lang="ru-RU" sz="4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й в этой области и анализа меню подобных заведений.</a:t>
            </a:r>
            <a:endParaRPr lang="ru-RU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8337" y="792350"/>
            <a:ext cx="835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</a:t>
            </a:r>
            <a:endParaRPr lang="ru-RU" sz="5400" b="0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262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34" y="477672"/>
            <a:ext cx="12287534" cy="58958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37075" y="808904"/>
            <a:ext cx="1152181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Маркетинг</a:t>
            </a:r>
          </a:p>
          <a:p>
            <a:pPr algn="ctr"/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056686"/>
            <a:ext cx="9988036" cy="4431983"/>
          </a:xfrm>
          <a:prstGeom prst="rect">
            <a:avLst/>
          </a:prstGeom>
          <a:solidFill>
            <a:schemeClr val="accent6">
              <a:lumMod val="60000"/>
              <a:lumOff val="40000"/>
              <a:alpha val="91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ru-RU" sz="2400" dirty="0"/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интернете: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•веб-сайт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•реклама на сайтах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соц. сетях 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Telegram,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Instagram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СМИ: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•реклама по радио (DFM,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Europa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+, Дорожное радио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Хит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FM, радио Ваня)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Наружная реклама: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•световые вывески, рекламные баннеры, дорожные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указатели.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6576" y="790329"/>
            <a:ext cx="835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21</a:t>
            </a:r>
            <a:endParaRPr lang="ru-RU" sz="5400" b="0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710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34" y="477672"/>
            <a:ext cx="12287534" cy="58958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989435"/>
            <a:ext cx="12192000" cy="4154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Целевая аудитория</a:t>
            </a:r>
            <a:r>
              <a:rPr lang="en-US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</a:t>
            </a:r>
            <a:endParaRPr lang="ru-RU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marL="914400" indent="-914400">
              <a:buAutoNum type="arabicPeriod"/>
            </a:pPr>
            <a:r>
              <a:rPr lang="ru-RU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Люди от 20 до 45 со средним достатком.</a:t>
            </a:r>
          </a:p>
          <a:p>
            <a:pPr marL="914400" indent="-914400">
              <a:buAutoNum type="arabicPeriod"/>
            </a:pPr>
            <a:r>
              <a:rPr lang="ru-RU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Девушки, следящие за своей фигурой</a:t>
            </a:r>
          </a:p>
          <a:p>
            <a:pPr marL="914400" indent="-914400">
              <a:buAutoNum type="arabicPeriod"/>
            </a:pPr>
            <a:r>
              <a:rPr lang="ru-RU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Офисные работники</a:t>
            </a:r>
          </a:p>
          <a:p>
            <a:pPr marL="914400" indent="-914400">
              <a:buAutoNum type="arabicPeriod"/>
            </a:pPr>
            <a:r>
              <a:rPr lang="ru-RU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Сыроеды и вегетарианцы </a:t>
            </a:r>
          </a:p>
          <a:p>
            <a:pPr marL="914400" indent="-914400">
              <a:buAutoNum type="arabicPeriod"/>
            </a:pPr>
            <a:r>
              <a:rPr lang="ru-RU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Проходимый трафик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9280" y="771889"/>
            <a:ext cx="835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22</a:t>
            </a:r>
            <a:endParaRPr lang="ru-RU" sz="5400" b="0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013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34" y="477672"/>
            <a:ext cx="12287534" cy="58958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588911"/>
            <a:ext cx="53607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Наша структура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5604" y="1956112"/>
            <a:ext cx="3116688" cy="1068943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(управляющий)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>
            <a:stCxn id="4" idx="2"/>
            <a:endCxn id="8" idx="0"/>
          </p:cNvCxnSpPr>
          <p:nvPr/>
        </p:nvCxnSpPr>
        <p:spPr>
          <a:xfrm>
            <a:off x="7273948" y="3025055"/>
            <a:ext cx="3699609" cy="26905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986765" y="4533426"/>
            <a:ext cx="1969664" cy="866824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Кассир-</a:t>
            </a:r>
          </a:p>
          <a:p>
            <a:pPr algn="ctr"/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бариста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136430" y="3294112"/>
            <a:ext cx="1674253" cy="77683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Шеф-повар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77469" y="4547752"/>
            <a:ext cx="2175895" cy="77683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Уборщица,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посудомойка</a:t>
            </a:r>
          </a:p>
        </p:txBody>
      </p:sp>
      <p:cxnSp>
        <p:nvCxnSpPr>
          <p:cNvPr id="10" name="Прямая соединительная линия 9"/>
          <p:cNvCxnSpPr>
            <a:stCxn id="8" idx="2"/>
            <a:endCxn id="11" idx="0"/>
          </p:cNvCxnSpPr>
          <p:nvPr/>
        </p:nvCxnSpPr>
        <p:spPr>
          <a:xfrm>
            <a:off x="10973557" y="4070951"/>
            <a:ext cx="2" cy="22491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037959" y="4295861"/>
            <a:ext cx="1871199" cy="64031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Повар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30806" y="4533426"/>
            <a:ext cx="1988878" cy="753567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Официант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единительная линия 15"/>
          <p:cNvCxnSpPr>
            <a:stCxn id="4" idx="2"/>
            <a:endCxn id="15" idx="0"/>
          </p:cNvCxnSpPr>
          <p:nvPr/>
        </p:nvCxnSpPr>
        <p:spPr>
          <a:xfrm flipH="1">
            <a:off x="5225245" y="3025055"/>
            <a:ext cx="2048703" cy="150837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4" idx="2"/>
            <a:endCxn id="7" idx="0"/>
          </p:cNvCxnSpPr>
          <p:nvPr/>
        </p:nvCxnSpPr>
        <p:spPr>
          <a:xfrm>
            <a:off x="7273948" y="3025055"/>
            <a:ext cx="697649" cy="150837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4" idx="2"/>
            <a:endCxn id="9" idx="0"/>
          </p:cNvCxnSpPr>
          <p:nvPr/>
        </p:nvCxnSpPr>
        <p:spPr>
          <a:xfrm flipH="1">
            <a:off x="2265417" y="3025055"/>
            <a:ext cx="5008531" cy="152269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9821538" y="5421180"/>
            <a:ext cx="2304039" cy="77683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Помощник повара</a:t>
            </a:r>
          </a:p>
        </p:txBody>
      </p:sp>
      <p:cxnSp>
        <p:nvCxnSpPr>
          <p:cNvPr id="47" name="Прямая соединительная линия 46"/>
          <p:cNvCxnSpPr>
            <a:stCxn id="11" idx="2"/>
            <a:endCxn id="45" idx="0"/>
          </p:cNvCxnSpPr>
          <p:nvPr/>
        </p:nvCxnSpPr>
        <p:spPr>
          <a:xfrm flipH="1">
            <a:off x="10973558" y="4936171"/>
            <a:ext cx="1" cy="48500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341984" y="833911"/>
            <a:ext cx="835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23</a:t>
            </a:r>
            <a:endParaRPr lang="ru-RU" sz="5400" b="0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13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34" y="477672"/>
            <a:ext cx="12287534" cy="58958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4297" y="33315"/>
            <a:ext cx="81932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Детализация инвестиций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1984" y="833911"/>
            <a:ext cx="835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24</a:t>
            </a:r>
            <a:endParaRPr lang="ru-RU" sz="5400" b="0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224" y="956645"/>
            <a:ext cx="9234883" cy="578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67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34" y="477672"/>
            <a:ext cx="12287534" cy="58958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33315"/>
            <a:ext cx="64475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Финансовая модель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1984" y="833911"/>
            <a:ext cx="835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25</a:t>
            </a:r>
            <a:endParaRPr lang="ru-RU" sz="5400" b="0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534" y="2409824"/>
            <a:ext cx="12297059" cy="3238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965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34" y="477672"/>
            <a:ext cx="12287534" cy="5895832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17" y="1757354"/>
            <a:ext cx="9786779" cy="5100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41984" y="833911"/>
            <a:ext cx="835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r>
              <a:rPr lang="ru-RU" sz="54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</a:t>
            </a:r>
            <a:endParaRPr lang="ru-RU" sz="5400" b="0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808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34" y="464023"/>
            <a:ext cx="12287534" cy="58958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428273"/>
            <a:ext cx="12192000" cy="26930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115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  Инвестиции</a:t>
            </a:r>
          </a:p>
          <a:p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1984" y="833911"/>
            <a:ext cx="835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r>
              <a:rPr lang="ru-RU" sz="54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</a:t>
            </a:r>
            <a:endParaRPr lang="ru-RU" sz="5400" b="0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726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34" y="477672"/>
            <a:ext cx="12287534" cy="58958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113480"/>
            <a:ext cx="12192000" cy="4124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52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Цель проекта для инвестора – создание пассивного источника доходов без необходимости участия в операционном управлении компанией.</a:t>
            </a:r>
          </a:p>
          <a:p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1984" y="833911"/>
            <a:ext cx="835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r>
              <a:rPr lang="ru-RU" sz="54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</a:t>
            </a:r>
            <a:endParaRPr lang="ru-RU" sz="5400" b="0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330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34" y="382151"/>
            <a:ext cx="12287534" cy="58958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885899"/>
            <a:ext cx="12192000" cy="42473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Почему нам можно верить?</a:t>
            </a:r>
          </a:p>
          <a:p>
            <a:pPr marL="914400" indent="-914400">
              <a:buAutoNum type="arabicPeriod"/>
            </a:pPr>
            <a:r>
              <a:rPr lang="ru-RU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Уже имеем опыт в открытии </a:t>
            </a:r>
            <a:r>
              <a:rPr lang="ru-RU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кофейни </a:t>
            </a:r>
            <a:r>
              <a:rPr lang="ru-RU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и кальянной.</a:t>
            </a:r>
          </a:p>
          <a:p>
            <a:pPr marL="914400" indent="-914400">
              <a:buAutoNum type="arabicPeriod"/>
            </a:pPr>
            <a:r>
              <a:rPr lang="ru-RU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Проходили курс </a:t>
            </a:r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“</a:t>
            </a:r>
            <a:r>
              <a:rPr lang="ru-RU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Долина</a:t>
            </a:r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”</a:t>
            </a:r>
            <a:r>
              <a:rPr lang="ru-RU" sz="36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у </a:t>
            </a:r>
            <a:r>
              <a:rPr lang="ru-RU" sz="36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Аяза</a:t>
            </a:r>
            <a:r>
              <a:rPr lang="ru-RU" sz="36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36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Шабутдинова</a:t>
            </a:r>
            <a:r>
              <a:rPr lang="ru-RU" sz="36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(капитализация компании за 2017 год 3 </a:t>
            </a:r>
            <a:r>
              <a:rPr lang="ru-RU" sz="36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млрд.р</a:t>
            </a:r>
            <a:r>
              <a:rPr lang="ru-RU" sz="36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.)</a:t>
            </a:r>
          </a:p>
          <a:p>
            <a:pPr marL="914400" indent="-914400">
              <a:buAutoNum type="arabicPeriod"/>
            </a:pPr>
            <a:r>
              <a:rPr lang="ru-RU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Есть ментор в </a:t>
            </a:r>
            <a:r>
              <a:rPr lang="ru-RU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ресторанном бизнесе</a:t>
            </a:r>
            <a:endParaRPr lang="ru-RU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marL="914400" indent="-914400">
              <a:buAutoNum type="arabicPeriod"/>
            </a:pPr>
            <a:r>
              <a:rPr lang="ru-RU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Заняли 1 место в конкурсе</a:t>
            </a:r>
            <a:r>
              <a:rPr lang="ru-RU" sz="36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36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“</a:t>
            </a:r>
            <a:r>
              <a:rPr lang="ru-RU" sz="36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Лучший бизнес проект года</a:t>
            </a:r>
            <a:r>
              <a:rPr lang="en-US" sz="36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”</a:t>
            </a:r>
            <a:r>
              <a:rPr lang="ru-RU" sz="36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из </a:t>
            </a:r>
            <a:r>
              <a:rPr lang="ru-RU" sz="36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70 </a:t>
            </a:r>
            <a:r>
              <a:rPr lang="ru-RU" sz="36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участвовавших проектов</a:t>
            </a:r>
            <a:endParaRPr lang="ru-RU" sz="36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1984" y="730672"/>
            <a:ext cx="835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r>
              <a:rPr lang="ru-RU" sz="54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</a:t>
            </a:r>
            <a:endParaRPr lang="ru-RU" sz="5400" b="0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981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34" y="477672"/>
            <a:ext cx="12287534" cy="58958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6022" y="1725388"/>
            <a:ext cx="4692310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Наша миссия</a:t>
            </a:r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648718"/>
            <a:ext cx="12191999" cy="3477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Дать возможность людям выбирать вкусную, полезную и доступную еду, положительно влияющую на продолжительность и качество жизни, в формате, поддерживающем высокий уровень активности. </a:t>
            </a:r>
            <a:endParaRPr lang="ru-RU" sz="4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4688" y="776575"/>
            <a:ext cx="5100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endParaRPr lang="ru-RU" sz="5400" b="0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379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34" y="477672"/>
            <a:ext cx="12287534" cy="58958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95533" y="2357212"/>
            <a:ext cx="12287534" cy="3416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Суть привлечени</a:t>
            </a:r>
            <a:r>
              <a:rPr lang="ru-RU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я инвестиций </a:t>
            </a:r>
            <a:r>
              <a:rPr lang="ru-R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– поиск финансового партнёра для открытия кафе-ресторана здорового питания в городе Иваново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1984" y="833911"/>
            <a:ext cx="835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30</a:t>
            </a:r>
            <a:endParaRPr lang="ru-RU" sz="5400" b="0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033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34" y="477672"/>
            <a:ext cx="12287534" cy="58958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" y="2255054"/>
            <a:ext cx="12192000" cy="3416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Выплаты тела и начисленных процентов инвестору осуществляются раз в полгода или раз в год (по договорённости</a:t>
            </a:r>
            <a:r>
              <a:rPr lang="ru-RU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)</a:t>
            </a:r>
            <a:endParaRPr lang="ru-RU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1984" y="833911"/>
            <a:ext cx="835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r>
              <a:rPr lang="ru-RU" sz="54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endParaRPr lang="ru-RU" sz="5400" b="0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551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34" y="435469"/>
            <a:ext cx="12287534" cy="58958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057061"/>
            <a:ext cx="12192000" cy="36317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</a:t>
            </a:r>
            <a:r>
              <a:rPr lang="ru-R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вариант:</a:t>
            </a:r>
          </a:p>
          <a:p>
            <a:r>
              <a:rPr lang="ru-RU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Продажа доли компании: 1.5 </a:t>
            </a:r>
            <a:r>
              <a:rPr lang="ru-RU" sz="4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млн.руб</a:t>
            </a:r>
            <a:r>
              <a:rPr lang="ru-RU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– 20% </a:t>
            </a:r>
            <a:r>
              <a:rPr lang="ru-RU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доли в</a:t>
            </a:r>
            <a:r>
              <a:rPr lang="ru-RU" sz="4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4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компании, при оценке в 9 </a:t>
            </a:r>
            <a:r>
              <a:rPr lang="ru-RU" sz="4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млн.рублей</a:t>
            </a:r>
            <a:r>
              <a:rPr lang="ru-RU" sz="4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 </a:t>
            </a:r>
            <a:endParaRPr lang="ru-RU" sz="4400" b="1" cap="none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r>
              <a:rPr lang="ru-RU" sz="4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( </a:t>
            </a:r>
            <a:r>
              <a:rPr lang="ru-RU" sz="4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Через три года 20% будет оцениваться 180 </a:t>
            </a:r>
            <a:r>
              <a:rPr lang="ru-RU" sz="4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млн.рублей</a:t>
            </a:r>
            <a:r>
              <a:rPr lang="ru-RU" sz="4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за счёт капитализации компании)</a:t>
            </a:r>
            <a:endParaRPr lang="ru-RU" sz="4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1984" y="833911"/>
            <a:ext cx="835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r>
              <a:rPr lang="ru-RU" sz="5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endParaRPr lang="ru-RU" sz="5400" b="0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447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34" y="477672"/>
            <a:ext cx="12287534" cy="58958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653901"/>
            <a:ext cx="8679543" cy="1754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2</a:t>
            </a:r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Вариант</a:t>
            </a:r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</a:t>
            </a:r>
            <a:endParaRPr lang="ru-RU" sz="54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Предложение инвестора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1984" y="833911"/>
            <a:ext cx="835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r>
              <a:rPr lang="ru-RU" sz="5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endParaRPr lang="ru-RU" sz="5400" b="0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716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34" y="518615"/>
            <a:ext cx="12287534" cy="58958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" y="2022588"/>
            <a:ext cx="12192000" cy="4832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54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Этапность</a:t>
            </a:r>
            <a:r>
              <a:rPr lang="ru-R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использования инвестиций:</a:t>
            </a:r>
          </a:p>
          <a:p>
            <a:pPr marL="914400" indent="-914400">
              <a:buAutoNum type="arabicPeriod"/>
            </a:pPr>
            <a:r>
              <a:rPr lang="ru-RU" sz="5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Аренда и ремонт помещения.</a:t>
            </a:r>
          </a:p>
          <a:p>
            <a:pPr marL="914400" indent="-914400">
              <a:buAutoNum type="arabicPeriod"/>
            </a:pPr>
            <a:r>
              <a:rPr lang="ru-RU" sz="5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Закуп обор</a:t>
            </a:r>
            <a:r>
              <a:rPr lang="ru-RU" sz="5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у</a:t>
            </a:r>
            <a:r>
              <a:rPr lang="ru-RU" sz="5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дования, сырья.</a:t>
            </a:r>
          </a:p>
          <a:p>
            <a:pPr marL="914400" indent="-914400">
              <a:buAutoNum type="arabicPeriod"/>
            </a:pPr>
            <a:r>
              <a:rPr lang="ru-RU" sz="50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Маркетинг</a:t>
            </a:r>
          </a:p>
          <a:p>
            <a:pPr marL="914400" indent="-914400">
              <a:buAutoNum type="arabicPeriod"/>
            </a:pPr>
            <a:r>
              <a:rPr lang="ru-RU" sz="5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ФОТ</a:t>
            </a:r>
            <a:endParaRPr lang="ru-RU" sz="5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1984" y="833911"/>
            <a:ext cx="835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r>
              <a:rPr lang="ru-RU" sz="5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  <a:endParaRPr lang="ru-RU" sz="5400" b="0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476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34" y="477672"/>
            <a:ext cx="12287534" cy="58958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944692"/>
            <a:ext cx="12287534" cy="52014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Контакты</a:t>
            </a:r>
            <a:endParaRPr lang="ru-RU" sz="4400" b="1" cap="none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r>
              <a:rPr lang="ru-RU" sz="4400" b="1" u="sng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Алексей </a:t>
            </a:r>
            <a:r>
              <a:rPr lang="ru-RU" sz="4400" b="1" u="sng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Кокин</a:t>
            </a:r>
            <a:endParaRPr lang="ru-RU" sz="44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r>
              <a:rPr lang="ru-RU" sz="3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rbel" panose="020B0503020204020204" pitchFamily="34" charset="0"/>
              </a:rPr>
              <a:t>звоните</a:t>
            </a:r>
            <a:r>
              <a:rPr lang="en-US" sz="3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</a:t>
            </a:r>
            <a:r>
              <a:rPr lang="ru-RU" sz="3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+7 (991) 118-22-57</a:t>
            </a:r>
          </a:p>
          <a:p>
            <a:r>
              <a:rPr lang="ru-RU" sz="3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rbel" panose="020B0503020204020204" pitchFamily="34" charset="0"/>
              </a:rPr>
              <a:t>пишите</a:t>
            </a:r>
            <a:r>
              <a:rPr lang="en-US" sz="3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rbel" panose="020B0503020204020204" pitchFamily="34" charset="0"/>
              </a:rPr>
              <a:t>:</a:t>
            </a:r>
            <a:r>
              <a:rPr lang="ru-RU" sz="3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rbel" panose="020B0503020204020204" pitchFamily="34" charset="0"/>
              </a:rPr>
              <a:t> </a:t>
            </a:r>
            <a:r>
              <a:rPr lang="en-US" sz="3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rbel" panose="020B0503020204020204" pitchFamily="34" charset="0"/>
              </a:rPr>
              <a:t>lyoscha.kokin@yandex.ru</a:t>
            </a:r>
            <a:endParaRPr lang="ru-RU" sz="38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orbel" panose="020B0503020204020204" pitchFamily="34" charset="0"/>
            </a:endParaRPr>
          </a:p>
          <a:p>
            <a:r>
              <a:rPr lang="ru-RU" sz="4400" b="1" u="sng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Дмитрий Сапига</a:t>
            </a:r>
            <a:endParaRPr lang="ru-RU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rbel" panose="020B0503020204020204" pitchFamily="34" charset="0"/>
                <a:cs typeface="Times New Roman" panose="02020603050405020304" pitchFamily="18" charset="0"/>
              </a:rPr>
              <a:t>звоните</a:t>
            </a:r>
            <a:r>
              <a:rPr lang="en-US" sz="3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rbel" panose="020B0503020204020204" pitchFamily="34" charset="0"/>
                <a:cs typeface="Times New Roman" panose="02020603050405020304" pitchFamily="18" charset="0"/>
              </a:rPr>
              <a:t>:</a:t>
            </a:r>
            <a:r>
              <a:rPr lang="ru-RU" sz="3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rbel" panose="020B0503020204020204" pitchFamily="34" charset="0"/>
                <a:cs typeface="Times New Roman" panose="02020603050405020304" pitchFamily="18" charset="0"/>
              </a:rPr>
              <a:t> </a:t>
            </a:r>
            <a:r>
              <a:rPr lang="ru-RU" sz="3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+7 (</a:t>
            </a:r>
            <a:r>
              <a:rPr lang="en-US" sz="3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980</a:t>
            </a:r>
            <a:r>
              <a:rPr lang="ru-RU" sz="3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) </a:t>
            </a:r>
            <a:r>
              <a:rPr lang="en-US" sz="3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694</a:t>
            </a:r>
            <a:r>
              <a:rPr lang="ru-RU" sz="3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</a:t>
            </a:r>
            <a:r>
              <a:rPr lang="en-US" sz="3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39</a:t>
            </a:r>
            <a:r>
              <a:rPr lang="ru-RU" sz="3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</a:t>
            </a:r>
            <a:r>
              <a:rPr lang="en-US" sz="3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34</a:t>
            </a:r>
            <a:r>
              <a:rPr lang="ru-RU" sz="3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</a:p>
          <a:p>
            <a:r>
              <a:rPr lang="ru-RU" sz="3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rbel" panose="020B0503020204020204" pitchFamily="34" charset="0"/>
                <a:cs typeface="Times New Roman" panose="02020603050405020304" pitchFamily="18" charset="0"/>
              </a:rPr>
              <a:t>пишите</a:t>
            </a:r>
            <a:r>
              <a:rPr lang="en-US" sz="3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rbel" panose="020B0503020204020204" pitchFamily="34" charset="0"/>
                <a:cs typeface="Times New Roman" panose="02020603050405020304" pitchFamily="18" charset="0"/>
              </a:rPr>
              <a:t>:</a:t>
            </a:r>
            <a:r>
              <a:rPr lang="ru-RU" sz="3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rbel" panose="020B0503020204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rbel" panose="020B0503020204020204" pitchFamily="34" charset="0"/>
                <a:cs typeface="Aharoni" panose="02010803020104030203" pitchFamily="2" charset="-79"/>
              </a:rPr>
              <a:t>dsapiga@mail.ru</a:t>
            </a:r>
            <a:endParaRPr lang="ru-RU" sz="3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orbel" panose="020B0503020204020204" pitchFamily="34" charset="0"/>
              <a:cs typeface="Aharoni" panose="02010803020104030203" pitchFamily="2" charset="-79"/>
            </a:endParaRPr>
          </a:p>
          <a:p>
            <a:r>
              <a:rPr lang="ru-RU" sz="3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   </a:t>
            </a:r>
            <a:r>
              <a:rPr lang="en-US" sz="3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3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                  </a:t>
            </a:r>
            <a:endParaRPr lang="ru-RU" sz="3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1984" y="833911"/>
            <a:ext cx="835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35</a:t>
            </a:r>
            <a:endParaRPr lang="ru-RU" sz="5400" b="0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439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34" y="477672"/>
            <a:ext cx="12287534" cy="58958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99" y="222629"/>
            <a:ext cx="10963701" cy="640591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4688" y="776575"/>
            <a:ext cx="5100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  <a:endParaRPr lang="ru-RU" sz="5400" b="0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857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34" y="390587"/>
            <a:ext cx="12287534" cy="58958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4688" y="776575"/>
            <a:ext cx="5100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</a:t>
            </a:r>
            <a:endParaRPr lang="ru-RU" sz="5400" b="0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4688" y="1748909"/>
            <a:ext cx="11161486" cy="5109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Наши цели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</a:t>
            </a:r>
            <a:endParaRPr lang="ru-RU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r>
              <a:rPr lang="ru-RU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1. Открыть кафе правильного питания</a:t>
            </a:r>
          </a:p>
          <a:p>
            <a:r>
              <a:rPr lang="ru-RU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2. Автоматизировать бизнес-процессы</a:t>
            </a:r>
          </a:p>
          <a:p>
            <a:r>
              <a:rPr lang="ru-RU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3. Выйти на оборот в 3 </a:t>
            </a:r>
            <a:r>
              <a:rPr lang="ru-RU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млн.рублей</a:t>
            </a:r>
            <a:r>
              <a:rPr lang="ru-RU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</a:t>
            </a:r>
          </a:p>
          <a:p>
            <a:r>
              <a:rPr lang="ru-RU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4. Масштабирование кафе по городам</a:t>
            </a:r>
          </a:p>
          <a:p>
            <a:r>
              <a:rPr lang="ru-RU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5. Заявить себя, как устоявшийся бренд на рынке. Занять 2,3% рынка в течение 3 лет.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124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34" y="390586"/>
            <a:ext cx="12287534" cy="58958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841242"/>
            <a:ext cx="12192000" cy="5016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Почему мы выбрали именно этот проект?</a:t>
            </a:r>
          </a:p>
          <a:p>
            <a:r>
              <a:rPr lang="ru-RU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   1. Мы придерживаемся правильного питания</a:t>
            </a:r>
          </a:p>
          <a:p>
            <a:r>
              <a:rPr lang="ru-RU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  2. </a:t>
            </a:r>
            <a:r>
              <a:rPr lang="ru-RU" sz="40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Ориентируясь на международные        показатели, на емкость отечественного рынка общественного питания, можно сделать вывод, что рынок на сегодняшний день не насыщен и имеет все перспективы роста.</a:t>
            </a:r>
          </a:p>
          <a:p>
            <a:endParaRPr lang="ru-RU" sz="40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4688" y="776575"/>
            <a:ext cx="5100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</a:t>
            </a:r>
            <a:endParaRPr lang="ru-RU" sz="5400" b="0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369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34" y="477672"/>
            <a:ext cx="12287534" cy="58958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47767" y="1923831"/>
            <a:ext cx="12192000" cy="45243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3. По </a:t>
            </a:r>
            <a:r>
              <a:rPr lang="ru-RU" sz="4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данным глобального исследования </a:t>
            </a:r>
            <a:r>
              <a:rPr lang="ru-RU" sz="48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Nielsen</a:t>
            </a:r>
            <a:r>
              <a:rPr lang="ru-RU" sz="4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, 67% потребителей в России активно следят за своим рационом, чтобы предотвратить различные болезни, а 39% респондентов ограничивают количество сахара и жиров в своем рационе.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4688" y="776575"/>
            <a:ext cx="5100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</a:t>
            </a:r>
            <a:endParaRPr lang="ru-RU" sz="5400" b="0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997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34" y="477672"/>
            <a:ext cx="12287534" cy="58958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795167"/>
            <a:ext cx="12192000" cy="1754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4. Есть уже успешные примеры ведения бизнеса </a:t>
            </a:r>
            <a:r>
              <a:rPr lang="ru-RU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 данной отрасли.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4688" y="776575"/>
            <a:ext cx="5100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</a:t>
            </a:r>
            <a:endParaRPr lang="ru-RU" sz="5400" b="0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099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34" y="477672"/>
            <a:ext cx="12287534" cy="58958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546420"/>
            <a:ext cx="12192000" cy="3416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5. По статистике около </a:t>
            </a:r>
            <a:r>
              <a:rPr lang="ru-RU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70% россиян заявляют о готовности платить больше за продукты, которые не содержат нежелательных элементов.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4688" y="776575"/>
            <a:ext cx="5100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</a:t>
            </a:r>
            <a:endParaRPr lang="ru-RU" sz="5400" b="0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7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6352</TotalTime>
  <Words>631</Words>
  <Application>Microsoft Office PowerPoint</Application>
  <PresentationFormat>Широкоэкранный</PresentationFormat>
  <Paragraphs>129</Paragraphs>
  <Slides>35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2" baseType="lpstr">
      <vt:lpstr>Aharoni</vt:lpstr>
      <vt:lpstr>Arial</vt:lpstr>
      <vt:lpstr>Calibri</vt:lpstr>
      <vt:lpstr>Corbel</vt:lpstr>
      <vt:lpstr>Garamond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Дмитрий Сапига</cp:lastModifiedBy>
  <cp:revision>64</cp:revision>
  <dcterms:created xsi:type="dcterms:W3CDTF">2018-05-01T10:52:53Z</dcterms:created>
  <dcterms:modified xsi:type="dcterms:W3CDTF">2018-06-30T13:14:30Z</dcterms:modified>
</cp:coreProperties>
</file>